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13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49" r:id="rId3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2456"/>
    <a:srgbClr val="1A8EC1"/>
    <a:srgbClr val="F07E23"/>
    <a:srgbClr val="0D933A"/>
    <a:srgbClr val="0C3274"/>
    <a:srgbClr val="D231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0A4B4-544B-447B-922B-3C7EBDC43A47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9DD2E-F840-4C5D-9444-46595345A0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397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9DD2E-F840-4C5D-9444-46595345A00F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6491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9DD2E-F840-4C5D-9444-46595345A00F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6491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9DD2E-F840-4C5D-9444-46595345A00F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6491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9DD2E-F840-4C5D-9444-46595345A00F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649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8711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7897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157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324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246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608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725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114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229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955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550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121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84" y="836712"/>
            <a:ext cx="3904727" cy="4724476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8"/>
          </a:xfrm>
          <a:prstGeom prst="rect">
            <a:avLst/>
          </a:prstGeom>
        </p:spPr>
      </p:pic>
      <p:cxnSp>
        <p:nvCxnSpPr>
          <p:cNvPr id="13" name="Rett linje 12"/>
          <p:cNvCxnSpPr/>
          <p:nvPr/>
        </p:nvCxnSpPr>
        <p:spPr>
          <a:xfrm>
            <a:off x="3491880" y="2132856"/>
            <a:ext cx="5652120" cy="0"/>
          </a:xfrm>
          <a:prstGeom prst="line">
            <a:avLst/>
          </a:prstGeom>
          <a:ln w="12700">
            <a:solidFill>
              <a:srgbClr val="952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489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899592" y="5229200"/>
            <a:ext cx="73448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21.4 </a:t>
            </a:r>
            <a:r>
              <a:rPr lang="nb-NO" dirty="0"/>
              <a:t>Illustrasjon til </a:t>
            </a:r>
            <a:r>
              <a:rPr lang="nb-NO" dirty="0" smtClean="0"/>
              <a:t>hypotesetest for </a:t>
            </a:r>
            <a:r>
              <a:rPr lang="nb-NO" i="1" dirty="0"/>
              <a:t>μ</a:t>
            </a:r>
            <a:r>
              <a:rPr lang="nb-NO" dirty="0"/>
              <a:t>. Kritisk verdi fra tabell </a:t>
            </a:r>
            <a:r>
              <a:rPr lang="nb-NO" dirty="0" smtClean="0"/>
              <a:t>er</a:t>
            </a:r>
          </a:p>
          <a:p>
            <a:pPr algn="ctr"/>
            <a:r>
              <a:rPr lang="nb-NO" i="1" dirty="0" smtClean="0"/>
              <a:t>t</a:t>
            </a:r>
            <a:r>
              <a:rPr lang="nb-NO" dirty="0" smtClean="0"/>
              <a:t>*</a:t>
            </a:r>
            <a:r>
              <a:rPr lang="nb-NO" baseline="-25000" dirty="0" smtClean="0"/>
              <a:t>0.05</a:t>
            </a:r>
            <a:r>
              <a:rPr lang="nb-NO" dirty="0" smtClean="0"/>
              <a:t> </a:t>
            </a:r>
            <a:r>
              <a:rPr lang="nb-NO" dirty="0"/>
              <a:t>= 1.729</a:t>
            </a:r>
            <a:r>
              <a:rPr lang="nb-NO" dirty="0" smtClean="0"/>
              <a:t>. Siden </a:t>
            </a:r>
            <a:r>
              <a:rPr lang="nb-NO" dirty="0"/>
              <a:t>testobservatoren </a:t>
            </a:r>
            <a:r>
              <a:rPr lang="nb-NO" i="1" dirty="0"/>
              <a:t>t </a:t>
            </a:r>
            <a:r>
              <a:rPr lang="nb-NO" dirty="0"/>
              <a:t>= 2.363 er større enn 1.729, vet vi at </a:t>
            </a:r>
            <a:r>
              <a:rPr lang="nb-NO" i="1" dirty="0"/>
              <a:t>p</a:t>
            </a:r>
            <a:r>
              <a:rPr lang="nb-NO" dirty="0"/>
              <a:t>-verdien er </a:t>
            </a:r>
            <a:r>
              <a:rPr lang="nb-NO" dirty="0" smtClean="0"/>
              <a:t>mindre enn </a:t>
            </a:r>
            <a:r>
              <a:rPr lang="nb-NO" dirty="0"/>
              <a:t>0.05, og vi forkaster </a:t>
            </a:r>
            <a:r>
              <a:rPr lang="nb-NO" i="1" dirty="0"/>
              <a:t>H</a:t>
            </a:r>
            <a:r>
              <a:rPr lang="nb-NO" baseline="-25000" dirty="0"/>
              <a:t>0</a:t>
            </a:r>
            <a:r>
              <a:rPr lang="nb-NO" dirty="0"/>
              <a:t>.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21" y="836712"/>
            <a:ext cx="7180356" cy="4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59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71" y="836712"/>
            <a:ext cx="6884856" cy="4535447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900992" y="5733256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side 425 (nederst)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4266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8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26" y="1700808"/>
            <a:ext cx="8187948" cy="2697447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900992" y="5733256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side 426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8268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8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28" y="1988840"/>
            <a:ext cx="6784848" cy="106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87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899592" y="5552365"/>
            <a:ext cx="7344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22.1 </a:t>
            </a:r>
            <a:r>
              <a:rPr lang="nb-NO" dirty="0"/>
              <a:t>Her trekker vi </a:t>
            </a:r>
            <a:r>
              <a:rPr lang="nb-NO" dirty="0" smtClean="0"/>
              <a:t>mange utvalg </a:t>
            </a:r>
            <a:r>
              <a:rPr lang="nb-NO" dirty="0"/>
              <a:t>med størrelse </a:t>
            </a:r>
            <a:r>
              <a:rPr lang="nb-NO" i="1" dirty="0"/>
              <a:t>n </a:t>
            </a:r>
            <a:r>
              <a:rPr lang="nb-NO" dirty="0"/>
              <a:t>fra </a:t>
            </a:r>
            <a:r>
              <a:rPr lang="nb-NO" dirty="0" smtClean="0"/>
              <a:t>en populasjon </a:t>
            </a:r>
            <a:r>
              <a:rPr lang="nb-NO" dirty="0"/>
              <a:t>der andelen er </a:t>
            </a:r>
            <a:r>
              <a:rPr lang="nb-NO" i="1" dirty="0"/>
              <a:t>p</a:t>
            </a:r>
            <a:r>
              <a:rPr lang="nb-NO" dirty="0" smtClean="0"/>
              <a:t>. Utvalgsandelene</a:t>
            </a:r>
            <a:r>
              <a:rPr lang="nb-NO" i="1" dirty="0" smtClean="0"/>
              <a:t> p̂  </a:t>
            </a:r>
            <a:r>
              <a:rPr lang="nb-NO" dirty="0" smtClean="0"/>
              <a:t>er tilnærmet normalfordelte</a:t>
            </a:r>
            <a:r>
              <a:rPr lang="nb-NO" dirty="0"/>
              <a:t>.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7" y="1700808"/>
            <a:ext cx="845648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14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8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55283"/>
            <a:ext cx="6912768" cy="347503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900992" y="5733256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side 438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7516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6912768" cy="3507096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900992" y="5733256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side 439 (øverst)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3275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8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6912768" cy="352311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900992" y="5733256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side 439 (nederst)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0764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683567" y="5229200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22.2 </a:t>
            </a:r>
            <a:r>
              <a:rPr lang="nb-NO" dirty="0"/>
              <a:t>Illustrasjon </a:t>
            </a:r>
            <a:r>
              <a:rPr lang="nb-NO" dirty="0" smtClean="0"/>
              <a:t>av </a:t>
            </a:r>
            <a:r>
              <a:rPr lang="nb-NO" dirty="0" err="1" smtClean="0"/>
              <a:t>høyresidig</a:t>
            </a:r>
            <a:r>
              <a:rPr lang="nb-NO" dirty="0" smtClean="0"/>
              <a:t> </a:t>
            </a:r>
            <a:r>
              <a:rPr lang="nb-NO" dirty="0"/>
              <a:t>hypotesetest. Vi </a:t>
            </a:r>
            <a:r>
              <a:rPr lang="nb-NO" dirty="0" smtClean="0"/>
              <a:t>bruker kalkulator </a:t>
            </a:r>
            <a:r>
              <a:rPr lang="nb-NO" dirty="0"/>
              <a:t>og finner at arealet </a:t>
            </a:r>
            <a:r>
              <a:rPr lang="nb-NO" dirty="0" smtClean="0"/>
              <a:t>til venstre </a:t>
            </a:r>
            <a:r>
              <a:rPr lang="nb-NO" dirty="0"/>
              <a:t>for </a:t>
            </a:r>
            <a:r>
              <a:rPr lang="nb-NO" i="1" dirty="0"/>
              <a:t>z </a:t>
            </a:r>
            <a:r>
              <a:rPr lang="nb-NO" dirty="0"/>
              <a:t>= 5.59 er omtrent </a:t>
            </a:r>
            <a:r>
              <a:rPr lang="nb-NO" dirty="0" smtClean="0"/>
              <a:t>lik 1</a:t>
            </a:r>
            <a:r>
              <a:rPr lang="nb-NO" dirty="0"/>
              <a:t>. </a:t>
            </a:r>
            <a:r>
              <a:rPr lang="nb-NO" i="1" dirty="0"/>
              <a:t>p</a:t>
            </a:r>
            <a:r>
              <a:rPr lang="nb-NO" dirty="0"/>
              <a:t>-verdien er da 1 – 1 = 0. Det </a:t>
            </a:r>
            <a:r>
              <a:rPr lang="nb-NO" dirty="0" smtClean="0"/>
              <a:t>er veldig </a:t>
            </a:r>
            <a:r>
              <a:rPr lang="nb-NO" dirty="0"/>
              <a:t>sterk støtte for </a:t>
            </a:r>
            <a:r>
              <a:rPr lang="nb-NO" i="1" dirty="0"/>
              <a:t>H</a:t>
            </a:r>
            <a:r>
              <a:rPr lang="nb-NO" i="1" baseline="-25000" dirty="0"/>
              <a:t>A</a:t>
            </a:r>
            <a:r>
              <a:rPr lang="nb-NO" i="1" dirty="0"/>
              <a:t> </a:t>
            </a:r>
            <a:r>
              <a:rPr lang="nb-NO" dirty="0"/>
              <a:t>: </a:t>
            </a:r>
            <a:r>
              <a:rPr lang="nb-NO" i="1" dirty="0"/>
              <a:t>p </a:t>
            </a:r>
            <a:r>
              <a:rPr lang="nb-NO" dirty="0"/>
              <a:t>&gt; 0.5 </a:t>
            </a:r>
            <a:r>
              <a:rPr lang="nb-NO" dirty="0" smtClean="0"/>
              <a:t>i dataene</a:t>
            </a:r>
            <a:r>
              <a:rPr lang="nb-NO" dirty="0"/>
              <a:t>!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22" y="1124572"/>
            <a:ext cx="7180356" cy="338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19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8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1700808"/>
            <a:ext cx="7272808" cy="2399615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900992" y="5733256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side 441 (øverst)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30609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64" y="1988840"/>
            <a:ext cx="6760464" cy="23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98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87" y="1700808"/>
            <a:ext cx="7272808" cy="271107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900992" y="5733256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side 441 (nederst)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4095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60848"/>
            <a:ext cx="6784848" cy="22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56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683567" y="5529433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23.1 </a:t>
            </a:r>
            <a:r>
              <a:rPr lang="nb-NO" dirty="0"/>
              <a:t>To relaterte utvalg</a:t>
            </a:r>
            <a:r>
              <a:rPr lang="nb-NO" dirty="0" smtClean="0"/>
              <a:t>. Hver </a:t>
            </a:r>
            <a:r>
              <a:rPr lang="nb-NO" dirty="0"/>
              <a:t>observasjon i det ene </a:t>
            </a:r>
            <a:r>
              <a:rPr lang="nb-NO" dirty="0" smtClean="0"/>
              <a:t>utvalget hører </a:t>
            </a:r>
            <a:r>
              <a:rPr lang="nb-NO" dirty="0"/>
              <a:t>naturlig sammen med </a:t>
            </a:r>
            <a:r>
              <a:rPr lang="nb-NO" dirty="0" smtClean="0"/>
              <a:t>en observasjon </a:t>
            </a:r>
            <a:r>
              <a:rPr lang="nb-NO" dirty="0"/>
              <a:t>i det andre utvalget</a:t>
            </a:r>
            <a:r>
              <a:rPr lang="nb-NO" dirty="0" smtClean="0"/>
              <a:t>. Utvalgene </a:t>
            </a:r>
            <a:r>
              <a:rPr lang="nb-NO" dirty="0"/>
              <a:t>er derfor like store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94" y="1844824"/>
            <a:ext cx="5784410" cy="236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68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683567" y="5529433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23.2 </a:t>
            </a:r>
            <a:r>
              <a:rPr lang="nb-NO" dirty="0" err="1"/>
              <a:t>Boksplott</a:t>
            </a:r>
            <a:r>
              <a:rPr lang="nb-NO" dirty="0"/>
              <a:t> </a:t>
            </a:r>
            <a:r>
              <a:rPr lang="nb-NO" dirty="0" smtClean="0"/>
              <a:t>for lesbarheten </a:t>
            </a:r>
            <a:r>
              <a:rPr lang="nb-NO" dirty="0"/>
              <a:t>av to typer layout. </a:t>
            </a:r>
            <a:r>
              <a:rPr lang="nb-NO" dirty="0" smtClean="0"/>
              <a:t>Er den </a:t>
            </a:r>
            <a:r>
              <a:rPr lang="nb-NO" dirty="0"/>
              <a:t>observerte </a:t>
            </a:r>
            <a:r>
              <a:rPr lang="nb-NO" dirty="0" smtClean="0"/>
              <a:t>forskjellen tilstrekkelig </a:t>
            </a:r>
            <a:r>
              <a:rPr lang="nb-NO" dirty="0"/>
              <a:t>stor til å hevde </a:t>
            </a:r>
            <a:r>
              <a:rPr lang="nb-NO" dirty="0" smtClean="0"/>
              <a:t>at layout </a:t>
            </a:r>
            <a:r>
              <a:rPr lang="nb-NO" dirty="0"/>
              <a:t>1 er mer lesbar enn layout 2?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59" y="1052736"/>
            <a:ext cx="6120680" cy="378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10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683567" y="5529433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23.3 </a:t>
            </a:r>
            <a:r>
              <a:rPr lang="nb-NO" dirty="0"/>
              <a:t>Utvalgsfordelingen </a:t>
            </a:r>
            <a:r>
              <a:rPr lang="nb-NO" dirty="0" smtClean="0"/>
              <a:t>til </a:t>
            </a:r>
            <a:r>
              <a:rPr lang="nb-NO" i="1" dirty="0" smtClean="0"/>
              <a:t>x</a:t>
            </a:r>
            <a:r>
              <a:rPr lang="nb-NO" dirty="0" smtClean="0"/>
              <a:t>̅</a:t>
            </a:r>
            <a:r>
              <a:rPr lang="nb-NO" baseline="-25000" dirty="0" smtClean="0"/>
              <a:t>1</a:t>
            </a:r>
            <a:r>
              <a:rPr lang="nb-NO" dirty="0" smtClean="0"/>
              <a:t> </a:t>
            </a:r>
            <a:r>
              <a:rPr lang="nb-NO" dirty="0"/>
              <a:t>— </a:t>
            </a:r>
            <a:r>
              <a:rPr lang="nb-NO" i="1" dirty="0" smtClean="0"/>
              <a:t>x</a:t>
            </a:r>
            <a:r>
              <a:rPr lang="nb-NO" dirty="0" smtClean="0"/>
              <a:t>̅</a:t>
            </a:r>
            <a:r>
              <a:rPr lang="nb-NO" baseline="-25000" dirty="0" smtClean="0"/>
              <a:t>2</a:t>
            </a:r>
            <a:endParaRPr lang="nb-NO" baseline="-250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45" y="1440381"/>
            <a:ext cx="4590509" cy="284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15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7" y="1867301"/>
            <a:ext cx="7416824" cy="2460856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900992" y="5733256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side 452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9688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683567" y="5301208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23.4 </a:t>
            </a:r>
            <a:r>
              <a:rPr lang="nb-NO" i="1" dirty="0"/>
              <a:t>p</a:t>
            </a:r>
            <a:r>
              <a:rPr lang="nb-NO" dirty="0"/>
              <a:t>-verdien for tre </a:t>
            </a:r>
            <a:r>
              <a:rPr lang="nb-NO" dirty="0" smtClean="0"/>
              <a:t>typer alternative </a:t>
            </a:r>
            <a:r>
              <a:rPr lang="nb-NO" dirty="0"/>
              <a:t>hypoteser. Øverst ser </a:t>
            </a:r>
            <a:r>
              <a:rPr lang="nb-NO" dirty="0" smtClean="0"/>
              <a:t>vi </a:t>
            </a:r>
            <a:r>
              <a:rPr lang="nb-NO" dirty="0" err="1" smtClean="0"/>
              <a:t>høyresidig</a:t>
            </a:r>
            <a:r>
              <a:rPr lang="nb-NO" dirty="0" smtClean="0"/>
              <a:t> </a:t>
            </a:r>
            <a:r>
              <a:rPr lang="nb-NO" dirty="0"/>
              <a:t>alternativ hypotese, </a:t>
            </a:r>
            <a:r>
              <a:rPr lang="nb-NO" dirty="0" smtClean="0"/>
              <a:t>i midten </a:t>
            </a:r>
            <a:r>
              <a:rPr lang="nb-NO" dirty="0" err="1"/>
              <a:t>venstresidig</a:t>
            </a:r>
            <a:r>
              <a:rPr lang="nb-NO" dirty="0"/>
              <a:t> og nederst </a:t>
            </a:r>
            <a:r>
              <a:rPr lang="nb-NO" dirty="0" smtClean="0"/>
              <a:t>en tosidig </a:t>
            </a:r>
            <a:r>
              <a:rPr lang="nb-NO" dirty="0"/>
              <a:t>alternativ hypotese</a:t>
            </a:r>
            <a:r>
              <a:rPr lang="nb-NO" dirty="0" smtClean="0"/>
              <a:t>. </a:t>
            </a:r>
            <a:r>
              <a:rPr lang="nb-NO" i="1" dirty="0" smtClean="0"/>
              <a:t>p</a:t>
            </a:r>
            <a:r>
              <a:rPr lang="nb-NO" dirty="0" smtClean="0"/>
              <a:t>-verdien </a:t>
            </a:r>
            <a:r>
              <a:rPr lang="nb-NO" dirty="0"/>
              <a:t>er de skraverte arealene.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215" y="764704"/>
            <a:ext cx="4877570" cy="435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41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683568" y="5517232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23.5 </a:t>
            </a:r>
            <a:r>
              <a:rPr lang="nb-NO" dirty="0"/>
              <a:t>Illustrasjon </a:t>
            </a:r>
            <a:r>
              <a:rPr lang="nb-NO" dirty="0" smtClean="0"/>
              <a:t>til hypotesetest</a:t>
            </a:r>
            <a:r>
              <a:rPr lang="nb-NO" dirty="0"/>
              <a:t>: </a:t>
            </a:r>
            <a:r>
              <a:rPr lang="nb-NO" i="1" dirty="0"/>
              <a:t>p</a:t>
            </a:r>
            <a:r>
              <a:rPr lang="nb-NO" dirty="0"/>
              <a:t>-verdien er lav</a:t>
            </a:r>
            <a:r>
              <a:rPr lang="nb-NO" dirty="0" smtClean="0"/>
              <a:t>, 0.0022</a:t>
            </a:r>
            <a:r>
              <a:rPr lang="nb-NO" dirty="0"/>
              <a:t>. Hvert </a:t>
            </a:r>
            <a:r>
              <a:rPr lang="nb-NO" dirty="0" smtClean="0"/>
              <a:t>haleareal tilsvarer bare </a:t>
            </a:r>
            <a:r>
              <a:rPr lang="nb-NO" dirty="0"/>
              <a:t>0.11 % og er så vidt </a:t>
            </a:r>
            <a:r>
              <a:rPr lang="nb-NO" dirty="0" smtClean="0"/>
              <a:t>synlig som </a:t>
            </a:r>
            <a:r>
              <a:rPr lang="nb-NO" dirty="0"/>
              <a:t>skravert areal.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83" y="1052736"/>
            <a:ext cx="7030431" cy="385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92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8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36" y="1268760"/>
            <a:ext cx="6384728" cy="3525354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900992" y="5733256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side 456 (øverst)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06985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36" y="2170621"/>
            <a:ext cx="6384728" cy="2627312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900992" y="5733256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side 456 (midten)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1902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8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908719"/>
            <a:ext cx="7668344" cy="4103185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899592" y="5289828"/>
            <a:ext cx="73448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21.1 </a:t>
            </a:r>
            <a:r>
              <a:rPr lang="nb-NO" dirty="0"/>
              <a:t>Standard </a:t>
            </a:r>
            <a:r>
              <a:rPr lang="nb-NO" dirty="0" smtClean="0"/>
              <a:t>normalfordeling </a:t>
            </a:r>
            <a:r>
              <a:rPr lang="nb-NO" i="1" dirty="0" smtClean="0"/>
              <a:t>z </a:t>
            </a:r>
            <a:r>
              <a:rPr lang="nb-NO" dirty="0"/>
              <a:t>og tre </a:t>
            </a:r>
            <a:r>
              <a:rPr lang="nb-NO" i="1" dirty="0"/>
              <a:t>t</a:t>
            </a:r>
            <a:r>
              <a:rPr lang="nb-NO" dirty="0"/>
              <a:t>-fordelinger. </a:t>
            </a:r>
            <a:r>
              <a:rPr lang="nb-NO" dirty="0" smtClean="0"/>
              <a:t>Legg merke </a:t>
            </a:r>
            <a:r>
              <a:rPr lang="nb-NO" dirty="0"/>
              <a:t>til at </a:t>
            </a:r>
            <a:r>
              <a:rPr lang="nb-NO" i="1" dirty="0"/>
              <a:t>t</a:t>
            </a:r>
            <a:r>
              <a:rPr lang="nb-NO" dirty="0"/>
              <a:t>-fordelingene </a:t>
            </a:r>
            <a:r>
              <a:rPr lang="nb-NO" dirty="0" smtClean="0"/>
              <a:t>har tykkere </a:t>
            </a:r>
            <a:r>
              <a:rPr lang="nb-NO" dirty="0"/>
              <a:t>hale enn </a:t>
            </a:r>
            <a:r>
              <a:rPr lang="nb-NO" i="1" dirty="0"/>
              <a:t>z</a:t>
            </a:r>
            <a:r>
              <a:rPr lang="nb-NO" dirty="0"/>
              <a:t>. Jo lavere frihetsgrad</a:t>
            </a:r>
            <a:r>
              <a:rPr lang="nb-NO" dirty="0" smtClean="0"/>
              <a:t>, jo </a:t>
            </a:r>
            <a:r>
              <a:rPr lang="nb-NO" dirty="0"/>
              <a:t>tykkere hale</a:t>
            </a:r>
            <a:r>
              <a:rPr lang="nb-NO" dirty="0" smtClean="0"/>
              <a:t>. Når frihetsgraden er </a:t>
            </a:r>
            <a:r>
              <a:rPr lang="nb-NO" dirty="0"/>
              <a:t>stor, vil </a:t>
            </a:r>
            <a:r>
              <a:rPr lang="nb-NO" i="1" dirty="0"/>
              <a:t>t </a:t>
            </a:r>
            <a:r>
              <a:rPr lang="nb-NO" dirty="0"/>
              <a:t>og </a:t>
            </a:r>
            <a:r>
              <a:rPr lang="nb-NO" i="1" dirty="0"/>
              <a:t>z </a:t>
            </a:r>
            <a:r>
              <a:rPr lang="nb-NO" dirty="0"/>
              <a:t>i </a:t>
            </a:r>
            <a:r>
              <a:rPr lang="nb-NO" dirty="0" smtClean="0"/>
              <a:t>praksis være </a:t>
            </a:r>
            <a:r>
              <a:rPr lang="nb-NO" dirty="0"/>
              <a:t>like.</a:t>
            </a:r>
          </a:p>
        </p:txBody>
      </p:sp>
    </p:spTree>
    <p:extLst>
      <p:ext uri="{BB962C8B-B14F-4D97-AF65-F5344CB8AC3E}">
        <p14:creationId xmlns:p14="http://schemas.microsoft.com/office/powerpoint/2010/main" val="1772356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8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62" y="2079113"/>
            <a:ext cx="6210675" cy="258543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900992" y="5733256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side 456 (nederst)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593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62" y="1523181"/>
            <a:ext cx="6210675" cy="3129955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900992" y="5733256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side 457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75260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8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59" y="2132856"/>
            <a:ext cx="6210675" cy="2462127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900992" y="5733256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side 461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3874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8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82" y="1988840"/>
            <a:ext cx="6809232" cy="167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464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683566" y="580526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24.1 </a:t>
            </a:r>
            <a:r>
              <a:rPr lang="nb-NO" dirty="0" err="1" smtClean="0"/>
              <a:t>Khikvadratfordeling</a:t>
            </a:r>
            <a:r>
              <a:rPr lang="nb-NO" dirty="0" smtClean="0"/>
              <a:t> </a:t>
            </a:r>
            <a:r>
              <a:rPr lang="nb-NO" dirty="0"/>
              <a:t>med fem frihetsgrader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97" y="874864"/>
            <a:ext cx="6971601" cy="464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889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96" y="895609"/>
            <a:ext cx="6971601" cy="4621623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900992" y="5733256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side 473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78088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8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11" y="913979"/>
            <a:ext cx="6971601" cy="4531245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900992" y="5733256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side 474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21414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87" y="908720"/>
            <a:ext cx="6516425" cy="4650635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683566" y="580526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24.2 </a:t>
            </a:r>
            <a:r>
              <a:rPr lang="nb-NO" dirty="0"/>
              <a:t>Testobservatoren </a:t>
            </a:r>
            <a:r>
              <a:rPr lang="el-GR" dirty="0" smtClean="0"/>
              <a:t>χ</a:t>
            </a:r>
            <a:r>
              <a:rPr lang="nb-NO" baseline="30000" dirty="0" smtClean="0"/>
              <a:t>2</a:t>
            </a:r>
            <a:r>
              <a:rPr lang="nb-NO" dirty="0" smtClean="0"/>
              <a:t> </a:t>
            </a:r>
            <a:r>
              <a:rPr lang="nb-NO" dirty="0"/>
              <a:t>= 5.33 er ikke i det kritiske området</a:t>
            </a:r>
          </a:p>
        </p:txBody>
      </p:sp>
    </p:spTree>
    <p:extLst>
      <p:ext uri="{BB962C8B-B14F-4D97-AF65-F5344CB8AC3E}">
        <p14:creationId xmlns:p14="http://schemas.microsoft.com/office/powerpoint/2010/main" val="161830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7" y="980728"/>
            <a:ext cx="7668344" cy="3606194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900992" y="5733256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side 413 (øverst)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1394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899592" y="5445224"/>
            <a:ext cx="7344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21.2 </a:t>
            </a:r>
            <a:r>
              <a:rPr lang="nb-NO" dirty="0"/>
              <a:t>Finn arealet til </a:t>
            </a:r>
            <a:r>
              <a:rPr lang="nb-NO" dirty="0" smtClean="0"/>
              <a:t>høyre for </a:t>
            </a:r>
            <a:r>
              <a:rPr lang="nb-NO" dirty="0"/>
              <a:t>en oppgitt verdi, for </a:t>
            </a:r>
            <a:r>
              <a:rPr lang="nb-NO" dirty="0" smtClean="0"/>
              <a:t>eksempel </a:t>
            </a:r>
            <a:r>
              <a:rPr lang="nb-NO" i="1" dirty="0" smtClean="0"/>
              <a:t>t </a:t>
            </a:r>
            <a:r>
              <a:rPr lang="nb-NO" dirty="0"/>
              <a:t>= 2.24. Du kan bruke kalkulator</a:t>
            </a:r>
            <a:r>
              <a:rPr lang="nb-NO" dirty="0" smtClean="0"/>
              <a:t>, men </a:t>
            </a:r>
            <a:r>
              <a:rPr lang="nb-NO" dirty="0"/>
              <a:t>ikke tabell.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980728"/>
            <a:ext cx="7668344" cy="361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23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980728"/>
            <a:ext cx="7668344" cy="394464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900992" y="5733256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side 414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0284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8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994385"/>
            <a:ext cx="7668344" cy="361245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900992" y="5733256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side 415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7970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8"/>
          </a:xfrm>
          <a:prstGeom prst="rect">
            <a:avLst/>
          </a:prstGeom>
        </p:spPr>
      </p:pic>
      <p:grpSp>
        <p:nvGrpSpPr>
          <p:cNvPr id="13" name="Gruppe 12"/>
          <p:cNvGrpSpPr/>
          <p:nvPr/>
        </p:nvGrpSpPr>
        <p:grpSpPr>
          <a:xfrm>
            <a:off x="2197410" y="680231"/>
            <a:ext cx="4751978" cy="5019839"/>
            <a:chOff x="2473839" y="764704"/>
            <a:chExt cx="4567392" cy="4985773"/>
          </a:xfrm>
        </p:grpSpPr>
        <p:pic>
          <p:nvPicPr>
            <p:cNvPr id="6" name="Bild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3839" y="764704"/>
              <a:ext cx="4563870" cy="1532802"/>
            </a:xfrm>
            <a:prstGeom prst="rect">
              <a:avLst/>
            </a:prstGeom>
          </p:spPr>
        </p:pic>
        <p:pic>
          <p:nvPicPr>
            <p:cNvPr id="10" name="Bild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3839" y="2492896"/>
              <a:ext cx="4567392" cy="1536216"/>
            </a:xfrm>
            <a:prstGeom prst="rect">
              <a:avLst/>
            </a:prstGeom>
          </p:spPr>
        </p:pic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3839" y="4221088"/>
              <a:ext cx="4567392" cy="1529389"/>
            </a:xfrm>
            <a:prstGeom prst="rect">
              <a:avLst/>
            </a:prstGeom>
          </p:spPr>
        </p:pic>
      </p:grpSp>
      <p:sp>
        <p:nvSpPr>
          <p:cNvPr id="12" name="Rektangel 11"/>
          <p:cNvSpPr/>
          <p:nvPr/>
        </p:nvSpPr>
        <p:spPr>
          <a:xfrm>
            <a:off x="900992" y="5733256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side 422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79405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95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899592" y="5229200"/>
            <a:ext cx="73448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21.3 </a:t>
            </a:r>
            <a:r>
              <a:rPr lang="nb-NO" dirty="0"/>
              <a:t>Illustrasjon til hypotesetest for </a:t>
            </a:r>
            <a:r>
              <a:rPr lang="nb-NO" i="1" dirty="0"/>
              <a:t>μ</a:t>
            </a:r>
            <a:r>
              <a:rPr lang="nb-NO" dirty="0"/>
              <a:t>. Vi kan bruke kalkulator og finne </a:t>
            </a:r>
            <a:r>
              <a:rPr lang="nb-NO" dirty="0" smtClean="0"/>
              <a:t>at arealet </a:t>
            </a:r>
            <a:r>
              <a:rPr lang="nb-NO" dirty="0"/>
              <a:t>til venstre for </a:t>
            </a:r>
            <a:r>
              <a:rPr lang="nb-NO" i="1" dirty="0"/>
              <a:t>t </a:t>
            </a:r>
            <a:r>
              <a:rPr lang="nb-NO" dirty="0"/>
              <a:t>= 2.363 er omtrent lik 0.986. </a:t>
            </a:r>
            <a:r>
              <a:rPr lang="nb-NO" i="1" dirty="0"/>
              <a:t>p</a:t>
            </a:r>
            <a:r>
              <a:rPr lang="nb-NO" dirty="0"/>
              <a:t>-verdien er da </a:t>
            </a:r>
            <a:r>
              <a:rPr lang="nb-NO" dirty="0" smtClean="0"/>
              <a:t>lik</a:t>
            </a:r>
          </a:p>
          <a:p>
            <a:pPr algn="ctr"/>
            <a:r>
              <a:rPr lang="nb-NO" dirty="0" smtClean="0"/>
              <a:t>1 </a:t>
            </a:r>
            <a:r>
              <a:rPr lang="nb-NO" dirty="0"/>
              <a:t>— 0.986 = 0.014.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7" y="980728"/>
            <a:ext cx="7668344" cy="354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92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5054</TotalTime>
  <Words>453</Words>
  <Application>Microsoft Office PowerPoint</Application>
  <PresentationFormat>Skjermfremvisning (4:3)</PresentationFormat>
  <Paragraphs>38</Paragraphs>
  <Slides>37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Ove</dc:creator>
  <cp:lastModifiedBy>Johansen, Christopher</cp:lastModifiedBy>
  <cp:revision>83</cp:revision>
  <dcterms:created xsi:type="dcterms:W3CDTF">2017-10-17T08:33:27Z</dcterms:created>
  <dcterms:modified xsi:type="dcterms:W3CDTF">2018-03-01T09:01:22Z</dcterms:modified>
</cp:coreProperties>
</file>